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19"/>
  </p:notesMasterIdLst>
  <p:sldIdLst>
    <p:sldId id="256" r:id="rId2"/>
    <p:sldId id="257" r:id="rId3"/>
    <p:sldId id="269" r:id="rId4"/>
    <p:sldId id="284" r:id="rId5"/>
    <p:sldId id="289" r:id="rId6"/>
    <p:sldId id="281" r:id="rId7"/>
    <p:sldId id="278" r:id="rId8"/>
    <p:sldId id="286" r:id="rId9"/>
    <p:sldId id="287" r:id="rId10"/>
    <p:sldId id="290" r:id="rId11"/>
    <p:sldId id="291" r:id="rId12"/>
    <p:sldId id="288" r:id="rId13"/>
    <p:sldId id="271" r:id="rId14"/>
    <p:sldId id="267" r:id="rId15"/>
    <p:sldId id="262" r:id="rId16"/>
    <p:sldId id="264" r:id="rId17"/>
    <p:sldId id="268" r:id="rId1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347D94-E4C5-4D34-808D-F9F12B742F5A}" type="datetimeFigureOut">
              <a:rPr lang="pl-PL" smtClean="0"/>
              <a:t>2015-03-04</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7F315A-ACA4-446E-93C3-4DE41AAAEF22}" type="slidenum">
              <a:rPr lang="pl-PL" smtClean="0"/>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797F315A-ACA4-446E-93C3-4DE41AAAEF22}" type="slidenum">
              <a:rPr lang="pl-PL" smtClean="0"/>
              <a:t>9</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3">
        <a:schemeClr val="bg1"/>
      </p:bgRef>
    </p:bg>
    <p:spTree>
      <p:nvGrpSpPr>
        <p:cNvPr id="1" name=""/>
        <p:cNvGrpSpPr/>
        <p:nvPr/>
      </p:nvGrpSpPr>
      <p:grpSpPr>
        <a:xfrm>
          <a:off x="0" y="0"/>
          <a:ext cx="0" cy="0"/>
          <a:chOff x="0" y="0"/>
          <a:chExt cx="0" cy="0"/>
        </a:xfrm>
      </p:grpSpPr>
      <p:sp>
        <p:nvSpPr>
          <p:cNvPr id="12" name="Prostokąt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Prostokąt zaokrąglony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Podtytuł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p:txBody>
          <a:bodyPr/>
          <a:lstStyle/>
          <a:p>
            <a:fld id="{8D8EEFEF-EE11-4826-832B-30D2EDC5248A}" type="datetimeFigureOut">
              <a:rPr lang="pl-PL" smtClean="0"/>
              <a:pPr/>
              <a:t>2015-03-04</a:t>
            </a:fld>
            <a:endParaRPr lang="pl-PL"/>
          </a:p>
        </p:txBody>
      </p:sp>
      <p:sp>
        <p:nvSpPr>
          <p:cNvPr id="17" name="Symbol zastępczy stopki 16"/>
          <p:cNvSpPr>
            <a:spLocks noGrp="1"/>
          </p:cNvSpPr>
          <p:nvPr>
            <p:ph type="ftr" sz="quarter" idx="11"/>
          </p:nvPr>
        </p:nvSpPr>
        <p:spPr/>
        <p:txBody>
          <a:bodyPr/>
          <a:lstStyle/>
          <a:p>
            <a:endParaRPr lang="pl-PL"/>
          </a:p>
        </p:txBody>
      </p:sp>
      <p:sp>
        <p:nvSpPr>
          <p:cNvPr id="29" name="Symbol zastępczy numeru slajdu 28"/>
          <p:cNvSpPr>
            <a:spLocks noGrp="1"/>
          </p:cNvSpPr>
          <p:nvPr>
            <p:ph type="sldNum" sz="quarter" idx="12"/>
          </p:nvPr>
        </p:nvSpPr>
        <p:spPr/>
        <p:txBody>
          <a:bodyPr lIns="0" tIns="0" rIns="0" bIns="0">
            <a:noAutofit/>
          </a:bodyPr>
          <a:lstStyle>
            <a:lvl1pPr>
              <a:defRPr sz="1400">
                <a:solidFill>
                  <a:srgbClr val="FFFFFF"/>
                </a:solidFill>
              </a:defRPr>
            </a:lvl1pPr>
          </a:lstStyle>
          <a:p>
            <a:fld id="{E5BEAC55-8C5F-48F8-A054-BD4E5839CBC9}" type="slidenum">
              <a:rPr lang="pl-PL" smtClean="0"/>
              <a:pPr/>
              <a:t>‹#›</a:t>
            </a:fld>
            <a:endParaRPr lang="pl-PL"/>
          </a:p>
        </p:txBody>
      </p:sp>
      <p:sp>
        <p:nvSpPr>
          <p:cNvPr id="7" name="Prostokąt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pl-PL" smtClean="0"/>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8D8EEFEF-EE11-4826-832B-30D2EDC5248A}" type="datetimeFigureOut">
              <a:rPr lang="pl-PL" smtClean="0"/>
              <a:pPr/>
              <a:t>2015-03-04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5BEAC55-8C5F-48F8-A054-BD4E5839CBC9}"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41"/>
            <a:ext cx="201168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914400" y="274640"/>
            <a:ext cx="55626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8D8EEFEF-EE11-4826-832B-30D2EDC5248A}" type="datetimeFigureOut">
              <a:rPr lang="pl-PL" smtClean="0"/>
              <a:pPr/>
              <a:t>2015-03-04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5BEAC55-8C5F-48F8-A054-BD4E5839CBC9}"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4" name="Symbol zastępczy daty 3"/>
          <p:cNvSpPr>
            <a:spLocks noGrp="1"/>
          </p:cNvSpPr>
          <p:nvPr>
            <p:ph type="dt" sz="half" idx="10"/>
          </p:nvPr>
        </p:nvSpPr>
        <p:spPr/>
        <p:txBody>
          <a:bodyPr/>
          <a:lstStyle/>
          <a:p>
            <a:fld id="{8D8EEFEF-EE11-4826-832B-30D2EDC5248A}" type="datetimeFigureOut">
              <a:rPr lang="pl-PL" smtClean="0"/>
              <a:pPr/>
              <a:t>2015-03-04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5BEAC55-8C5F-48F8-A054-BD4E5839CBC9}" type="slidenum">
              <a:rPr lang="pl-PL" smtClean="0"/>
              <a:pPr/>
              <a:t>‹#›</a:t>
            </a:fld>
            <a:endParaRPr lang="pl-PL"/>
          </a:p>
        </p:txBody>
      </p:sp>
      <p:sp>
        <p:nvSpPr>
          <p:cNvPr id="8" name="Symbol zastępczy zawartości 7"/>
          <p:cNvSpPr>
            <a:spLocks noGrp="1"/>
          </p:cNvSpPr>
          <p:nvPr>
            <p:ph sz="quarter" idx="1"/>
          </p:nvPr>
        </p:nvSpPr>
        <p:spPr>
          <a:xfrm>
            <a:off x="914400" y="1447800"/>
            <a:ext cx="7772400" cy="45720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1"/>
      </p:bgRef>
    </p:bg>
    <p:spTree>
      <p:nvGrpSpPr>
        <p:cNvPr id="1" name=""/>
        <p:cNvGrpSpPr/>
        <p:nvPr/>
      </p:nvGrpSpPr>
      <p:grpSpPr>
        <a:xfrm>
          <a:off x="0" y="0"/>
          <a:ext cx="0" cy="0"/>
          <a:chOff x="0" y="0"/>
          <a:chExt cx="0" cy="0"/>
        </a:xfrm>
      </p:grpSpPr>
      <p:sp>
        <p:nvSpPr>
          <p:cNvPr id="11" name="Prostokąt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Prostokąt zaokrąglony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722313" y="952500"/>
            <a:ext cx="7772400" cy="1362075"/>
          </a:xfrm>
        </p:spPr>
        <p:txBody>
          <a:bodyPr anchor="b" anchorCtr="0"/>
          <a:lstStyle>
            <a:lvl1pPr algn="l">
              <a:buNone/>
              <a:defRPr sz="4000" b="0" cap="none"/>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8D8EEFEF-EE11-4826-832B-30D2EDC5248A}" type="datetimeFigureOut">
              <a:rPr lang="pl-PL" smtClean="0"/>
              <a:pPr/>
              <a:t>2015-03-04</a:t>
            </a:fld>
            <a:endParaRPr lang="pl-PL"/>
          </a:p>
        </p:txBody>
      </p:sp>
      <p:sp>
        <p:nvSpPr>
          <p:cNvPr id="5" name="Symbol zastępczy stopki 4"/>
          <p:cNvSpPr>
            <a:spLocks noGrp="1"/>
          </p:cNvSpPr>
          <p:nvPr>
            <p:ph type="ftr" sz="quarter" idx="11"/>
          </p:nvPr>
        </p:nvSpPr>
        <p:spPr>
          <a:xfrm>
            <a:off x="800100" y="6172200"/>
            <a:ext cx="4000500" cy="457200"/>
          </a:xfrm>
        </p:spPr>
        <p:txBody>
          <a:bodyPr/>
          <a:lstStyle/>
          <a:p>
            <a:endParaRPr lang="pl-PL"/>
          </a:p>
        </p:txBody>
      </p:sp>
      <p:sp>
        <p:nvSpPr>
          <p:cNvPr id="7" name="Prostokąt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ymbol zastępczy numeru slajdu 5"/>
          <p:cNvSpPr>
            <a:spLocks noGrp="1"/>
          </p:cNvSpPr>
          <p:nvPr>
            <p:ph type="sldNum" sz="quarter" idx="12"/>
          </p:nvPr>
        </p:nvSpPr>
        <p:spPr>
          <a:xfrm>
            <a:off x="146304" y="6208776"/>
            <a:ext cx="457200" cy="457200"/>
          </a:xfrm>
        </p:spPr>
        <p:txBody>
          <a:bodyPr/>
          <a:lstStyle/>
          <a:p>
            <a:fld id="{E5BEAC55-8C5F-48F8-A054-BD4E5839CBC9}"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8D8EEFEF-EE11-4826-832B-30D2EDC5248A}" type="datetimeFigureOut">
              <a:rPr lang="pl-PL" smtClean="0"/>
              <a:pPr/>
              <a:t>2015-03-04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5BEAC55-8C5F-48F8-A054-BD4E5839CBC9}" type="slidenum">
              <a:rPr lang="pl-PL" smtClean="0"/>
              <a:pPr/>
              <a:t>‹#›</a:t>
            </a:fld>
            <a:endParaRPr lang="pl-PL"/>
          </a:p>
        </p:txBody>
      </p:sp>
      <p:sp>
        <p:nvSpPr>
          <p:cNvPr id="9" name="Symbol zastępczy zawartości 8"/>
          <p:cNvSpPr>
            <a:spLocks noGrp="1"/>
          </p:cNvSpPr>
          <p:nvPr>
            <p:ph sz="quarter" idx="1"/>
          </p:nvPr>
        </p:nvSpPr>
        <p:spPr>
          <a:xfrm>
            <a:off x="914400" y="1447800"/>
            <a:ext cx="3749040" cy="45720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933950" y="1447800"/>
            <a:ext cx="3749040" cy="45720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914400" y="273050"/>
            <a:ext cx="7772400" cy="1143000"/>
          </a:xfrm>
        </p:spPr>
        <p:txBody>
          <a:bodyPr anchor="b" anchorCtr="0"/>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7" name="Symbol zastępczy daty 6"/>
          <p:cNvSpPr>
            <a:spLocks noGrp="1"/>
          </p:cNvSpPr>
          <p:nvPr>
            <p:ph type="dt" sz="half" idx="10"/>
          </p:nvPr>
        </p:nvSpPr>
        <p:spPr/>
        <p:txBody>
          <a:bodyPr/>
          <a:lstStyle/>
          <a:p>
            <a:fld id="{8D8EEFEF-EE11-4826-832B-30D2EDC5248A}" type="datetimeFigureOut">
              <a:rPr lang="pl-PL" smtClean="0"/>
              <a:pPr/>
              <a:t>2015-03-04</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E5BEAC55-8C5F-48F8-A054-BD4E5839CBC9}" type="slidenum">
              <a:rPr lang="pl-PL" smtClean="0"/>
              <a:pPr/>
              <a:t>‹#›</a:t>
            </a:fld>
            <a:endParaRPr lang="pl-PL"/>
          </a:p>
        </p:txBody>
      </p:sp>
      <p:sp>
        <p:nvSpPr>
          <p:cNvPr id="11" name="Symbol zastępczy zawartości 10"/>
          <p:cNvSpPr>
            <a:spLocks noGrp="1"/>
          </p:cNvSpPr>
          <p:nvPr>
            <p:ph sz="half" idx="2"/>
          </p:nvPr>
        </p:nvSpPr>
        <p:spPr>
          <a:xfrm>
            <a:off x="914400" y="2247900"/>
            <a:ext cx="3733800" cy="38862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half" idx="4"/>
          </p:nvPr>
        </p:nvSpPr>
        <p:spPr>
          <a:xfrm>
            <a:off x="4953000" y="2247900"/>
            <a:ext cx="3733800" cy="38862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8D8EEFEF-EE11-4826-832B-30D2EDC5248A}" type="datetimeFigureOut">
              <a:rPr lang="pl-PL" smtClean="0"/>
              <a:pPr/>
              <a:t>2015-03-04</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E5BEAC55-8C5F-48F8-A054-BD4E5839CBC9}"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8D8EEFEF-EE11-4826-832B-30D2EDC5248A}" type="datetimeFigureOut">
              <a:rPr lang="pl-PL" smtClean="0"/>
              <a:pPr/>
              <a:t>2015-03-04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E5BEAC55-8C5F-48F8-A054-BD4E5839CBC9}"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Prostokąt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Prostokąt zaokrąglony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914400" y="273050"/>
            <a:ext cx="7772400" cy="1143000"/>
          </a:xfrm>
        </p:spPr>
        <p:txBody>
          <a:bodyPr anchor="b" anchorCtr="0"/>
          <a:lstStyle>
            <a:lvl1pPr algn="l">
              <a:buNone/>
              <a:defRPr sz="4000" b="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8D8EEFEF-EE11-4826-832B-30D2EDC5248A}" type="datetimeFigureOut">
              <a:rPr lang="pl-PL" smtClean="0"/>
              <a:pPr/>
              <a:t>2015-03-04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5BEAC55-8C5F-48F8-A054-BD4E5839CBC9}" type="slidenum">
              <a:rPr lang="pl-PL" smtClean="0"/>
              <a:pPr/>
              <a:t>‹#›</a:t>
            </a:fld>
            <a:endParaRPr lang="pl-PL"/>
          </a:p>
        </p:txBody>
      </p:sp>
      <p:sp>
        <p:nvSpPr>
          <p:cNvPr id="11" name="Symbol zastępczy zawartości 10"/>
          <p:cNvSpPr>
            <a:spLocks noGrp="1"/>
          </p:cNvSpPr>
          <p:nvPr>
            <p:ph sz="quarter" idx="1"/>
          </p:nvPr>
        </p:nvSpPr>
        <p:spPr>
          <a:xfrm>
            <a:off x="2971800" y="1600200"/>
            <a:ext cx="5715000" cy="4495800"/>
          </a:xfrm>
        </p:spPr>
        <p:txBody>
          <a:bodyPr vert="horz"/>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8D8EEFEF-EE11-4826-832B-30D2EDC5248A}" type="datetimeFigureOut">
              <a:rPr lang="pl-PL" smtClean="0"/>
              <a:pPr/>
              <a:t>2015-03-04</a:t>
            </a:fld>
            <a:endParaRPr lang="pl-PL"/>
          </a:p>
        </p:txBody>
      </p:sp>
      <p:sp>
        <p:nvSpPr>
          <p:cNvPr id="6" name="Symbol zastępczy stopki 5"/>
          <p:cNvSpPr>
            <a:spLocks noGrp="1"/>
          </p:cNvSpPr>
          <p:nvPr>
            <p:ph type="ftr" sz="quarter" idx="11"/>
          </p:nvPr>
        </p:nvSpPr>
        <p:spPr>
          <a:xfrm>
            <a:off x="914400" y="6172200"/>
            <a:ext cx="3886200" cy="457200"/>
          </a:xfrm>
        </p:spPr>
        <p:txBody>
          <a:bodyPr/>
          <a:lstStyle/>
          <a:p>
            <a:endParaRPr lang="pl-PL"/>
          </a:p>
        </p:txBody>
      </p:sp>
      <p:sp>
        <p:nvSpPr>
          <p:cNvPr id="7" name="Symbol zastępczy numeru slajdu 6"/>
          <p:cNvSpPr>
            <a:spLocks noGrp="1"/>
          </p:cNvSpPr>
          <p:nvPr>
            <p:ph type="sldNum" sz="quarter" idx="12"/>
          </p:nvPr>
        </p:nvSpPr>
        <p:spPr>
          <a:xfrm>
            <a:off x="146304" y="6208776"/>
            <a:ext cx="457200" cy="457200"/>
          </a:xfrm>
        </p:spPr>
        <p:txBody>
          <a:bodyPr/>
          <a:lstStyle/>
          <a:p>
            <a:fld id="{E5BEAC55-8C5F-48F8-A054-BD4E5839CBC9}" type="slidenum">
              <a:rPr lang="pl-PL" smtClean="0"/>
              <a:pPr/>
              <a:t>‹#›</a:t>
            </a:fld>
            <a:endParaRPr lang="pl-PL"/>
          </a:p>
        </p:txBody>
      </p:sp>
      <p:sp>
        <p:nvSpPr>
          <p:cNvPr id="11" name="Prostokąt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rostokąt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ymbol zastępczy obrazu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pl-PL" smtClean="0"/>
              <a:t>Kliknij ikonę, aby dodać obraz</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Prostokąt zaokrąglony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Symbol zastępczy tytułu 21"/>
          <p:cNvSpPr>
            <a:spLocks noGrp="1"/>
          </p:cNvSpPr>
          <p:nvPr>
            <p:ph type="title"/>
          </p:nvPr>
        </p:nvSpPr>
        <p:spPr>
          <a:xfrm>
            <a:off x="914400" y="274638"/>
            <a:ext cx="7772400" cy="1143000"/>
          </a:xfrm>
          <a:prstGeom prst="rect">
            <a:avLst/>
          </a:prstGeom>
        </p:spPr>
        <p:txBody>
          <a:bodyPr bIns="91440" anchor="b" anchorCtr="0">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D8EEFEF-EE11-4826-832B-30D2EDC5248A}" type="datetimeFigureOut">
              <a:rPr lang="pl-PL" smtClean="0"/>
              <a:pPr/>
              <a:t>2015-03-04</a:t>
            </a:fld>
            <a:endParaRPr lang="pl-PL"/>
          </a:p>
        </p:txBody>
      </p:sp>
      <p:sp>
        <p:nvSpPr>
          <p:cNvPr id="3" name="Symbol zastępczy stopki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pl-PL"/>
          </a:p>
        </p:txBody>
      </p:sp>
      <p:sp>
        <p:nvSpPr>
          <p:cNvPr id="23" name="Symbol zastępczy numeru slajd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5BEAC55-8C5F-48F8-A054-BD4E5839CBC9}"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295400" y="4005064"/>
            <a:ext cx="6400800" cy="2160240"/>
          </a:xfrm>
        </p:spPr>
        <p:txBody>
          <a:bodyPr>
            <a:normAutofit/>
          </a:bodyPr>
          <a:lstStyle/>
          <a:p>
            <a:r>
              <a:rPr lang="pl-PL" altLang="pl-PL" b="1" dirty="0" smtClean="0"/>
              <a:t>model współpracy instytucji </a:t>
            </a:r>
            <a:br>
              <a:rPr lang="pl-PL" altLang="pl-PL" b="1" dirty="0" smtClean="0"/>
            </a:br>
            <a:r>
              <a:rPr lang="pl-PL" altLang="pl-PL" b="1" dirty="0" smtClean="0"/>
              <a:t>i placówek oświatowych realizujących kształcenie dzieci i młodzieży ze specjalnymi potrzebami edukacyjnymi</a:t>
            </a:r>
          </a:p>
          <a:p>
            <a:endParaRPr lang="pl-PL" dirty="0"/>
          </a:p>
        </p:txBody>
      </p:sp>
      <p:sp>
        <p:nvSpPr>
          <p:cNvPr id="2" name="Tytuł 1"/>
          <p:cNvSpPr>
            <a:spLocks noGrp="1"/>
          </p:cNvSpPr>
          <p:nvPr>
            <p:ph type="ctrTitle"/>
          </p:nvPr>
        </p:nvSpPr>
        <p:spPr>
          <a:xfrm>
            <a:off x="685800" y="476672"/>
            <a:ext cx="7772400" cy="3123779"/>
          </a:xfrm>
        </p:spPr>
        <p:txBody>
          <a:bodyPr>
            <a:normAutofit/>
          </a:bodyPr>
          <a:lstStyle/>
          <a:p>
            <a:r>
              <a:rPr lang="pl-PL" dirty="0" smtClean="0">
                <a:solidFill>
                  <a:schemeClr val="accent2">
                    <a:lumMod val="60000"/>
                    <a:lumOff val="40000"/>
                  </a:schemeClr>
                </a:solidFill>
              </a:rPr>
              <a:t>Powiat Gnieźnieński</a:t>
            </a:r>
            <a:r>
              <a:rPr lang="pl-PL" dirty="0" smtClean="0"/>
              <a:t/>
            </a:r>
            <a:br>
              <a:rPr lang="pl-PL" dirty="0" smtClean="0"/>
            </a:br>
            <a:r>
              <a:rPr lang="pl-PL" altLang="pl-PL" sz="2800" b="1" dirty="0" smtClean="0"/>
              <a:t>Tworzenie w szkołach ogólnodostępnych warunków do edukacji dzieci i młodzieży ze specjalnymi potrzebami edukacyjnymi</a:t>
            </a:r>
            <a:r>
              <a:rPr lang="pl-PL" sz="2800" dirty="0" smtClean="0"/>
              <a:t/>
            </a:r>
            <a:br>
              <a:rPr lang="pl-PL" sz="2800" dirty="0" smtClean="0"/>
            </a:br>
            <a:endParaRPr lang="pl-PL" sz="2800" dirty="0"/>
          </a:p>
        </p:txBody>
      </p:sp>
    </p:spTree>
    <p:extLst>
      <p:ext uri="{BB962C8B-B14F-4D97-AF65-F5344CB8AC3E}">
        <p14:creationId xmlns:p14="http://schemas.microsoft.com/office/powerpoint/2010/main" xmlns="" val="2799834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274638"/>
            <a:ext cx="7772400" cy="778098"/>
          </a:xfrm>
        </p:spPr>
        <p:txBody>
          <a:bodyPr>
            <a:normAutofit/>
          </a:bodyPr>
          <a:lstStyle/>
          <a:p>
            <a:r>
              <a:rPr lang="pl-PL" sz="2800" dirty="0" smtClean="0"/>
              <a:t>Miejsko-Gminny Ośrodek Pomocy Społecznej</a:t>
            </a:r>
            <a:endParaRPr lang="pl-PL" sz="2800" dirty="0"/>
          </a:p>
        </p:txBody>
      </p:sp>
      <p:sp>
        <p:nvSpPr>
          <p:cNvPr id="3" name="Symbol zastępczy zawartości 2"/>
          <p:cNvSpPr>
            <a:spLocks noGrp="1"/>
          </p:cNvSpPr>
          <p:nvPr>
            <p:ph sz="quarter" idx="1"/>
          </p:nvPr>
        </p:nvSpPr>
        <p:spPr>
          <a:xfrm>
            <a:off x="467544" y="1124744"/>
            <a:ext cx="8219256" cy="5256584"/>
          </a:xfrm>
        </p:spPr>
        <p:txBody>
          <a:bodyPr>
            <a:normAutofit fontScale="55000" lnSpcReduction="20000"/>
          </a:bodyPr>
          <a:lstStyle/>
          <a:p>
            <a:pPr>
              <a:buNone/>
            </a:pPr>
            <a:r>
              <a:rPr lang="pl-PL" sz="3200" b="1" dirty="0" smtClean="0"/>
              <a:t>Usługi opiekuńcze lub specjalistyczne usługi opiekuńcze w miejscu zamieszkania</a:t>
            </a:r>
            <a:endParaRPr lang="pl-PL" sz="3200" dirty="0" smtClean="0"/>
          </a:p>
          <a:p>
            <a:pPr>
              <a:buNone/>
            </a:pPr>
            <a:r>
              <a:rPr lang="pl-PL" b="1" dirty="0" smtClean="0"/>
              <a:t> </a:t>
            </a:r>
            <a:endParaRPr lang="pl-PL" dirty="0" smtClean="0"/>
          </a:p>
          <a:p>
            <a:pPr lvl="0"/>
            <a:r>
              <a:rPr lang="pl-PL" sz="3800" dirty="0" smtClean="0"/>
              <a:t>są to usługi dostosowane do szczególnych potrzeb wynikających z rodzaju schorzenia lub niepełnosprawności świadczone przez osoby ze specjalnym przygotowaniem zawodowym</a:t>
            </a:r>
          </a:p>
          <a:p>
            <a:pPr lvl="0"/>
            <a:r>
              <a:rPr lang="pl-PL" sz="3800" dirty="0" smtClean="0"/>
              <a:t>jeśli dziecko wymaga innej opieki, w tym specjalistycznej, o pomoc w formie takich usług można zwrócić się do środka pomocy społecznej w miejscu zamieszkania. O potrzebie przyznania usług decyduje lekarz specjalista. Odpłatność za usługi opiekuńcze i specjalistyczne usługi opiekuńcze (z wyjątkiem usług dla osób z zaburzeniami psychicznymi) oraz szczegółowe warunki częściowego lub całkowitego zwolnienia z opłat, jak również tryb ich pobierania, ustala rada gminy w drodze uchwały.</a:t>
            </a:r>
          </a:p>
          <a:p>
            <a:pPr lvl="0"/>
            <a:r>
              <a:rPr lang="pl-PL" sz="3800" dirty="0" smtClean="0"/>
              <a:t>odpłatność za specjalistyczne usługi opiekuńcze ustala ośrodek pomocy społecznej w zależności od posiadanego dochodu na osobą w rodzinie (zgodnie z Rozporządzeniem Ministra Polityki Społecznej z dnia 22 września 2005 „w sprawie specjalistycznych usług opiekuńczych”). </a:t>
            </a:r>
          </a:p>
          <a:p>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87624" y="274638"/>
            <a:ext cx="7499176" cy="922114"/>
          </a:xfrm>
        </p:spPr>
        <p:txBody>
          <a:bodyPr/>
          <a:lstStyle/>
          <a:p>
            <a:r>
              <a:rPr lang="pl-PL" dirty="0" smtClean="0"/>
              <a:t>Gmina Kłecko</a:t>
            </a:r>
            <a:endParaRPr lang="pl-PL" dirty="0"/>
          </a:p>
        </p:txBody>
      </p:sp>
      <p:sp>
        <p:nvSpPr>
          <p:cNvPr id="3" name="Symbol zastępczy zawartości 2"/>
          <p:cNvSpPr>
            <a:spLocks noGrp="1"/>
          </p:cNvSpPr>
          <p:nvPr>
            <p:ph sz="quarter" idx="1"/>
          </p:nvPr>
        </p:nvSpPr>
        <p:spPr>
          <a:xfrm>
            <a:off x="611560" y="1447800"/>
            <a:ext cx="8075240" cy="4572000"/>
          </a:xfrm>
        </p:spPr>
        <p:txBody>
          <a:bodyPr/>
          <a:lstStyle/>
          <a:p>
            <a:r>
              <a:rPr lang="pl-PL" dirty="0" smtClean="0"/>
              <a:t>p</a:t>
            </a:r>
            <a:r>
              <a:rPr lang="pl-PL" dirty="0" smtClean="0"/>
              <a:t>rowadzenie szkoły, </a:t>
            </a:r>
          </a:p>
          <a:p>
            <a:r>
              <a:rPr lang="pl-PL" dirty="0" smtClean="0"/>
              <a:t>o</a:t>
            </a:r>
            <a:r>
              <a:rPr lang="pl-PL" dirty="0" smtClean="0"/>
              <a:t>rganizowanie bezpłatnych dowozów dla dzieci niepełnosprawnych lub zwrot kosztów przejazdu na zasadach określonych w umowie zawartej między burmistrzem </a:t>
            </a:r>
            <a:r>
              <a:rPr lang="pl-PL" smtClean="0"/>
              <a:t>i rodzicami.</a:t>
            </a: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274638"/>
            <a:ext cx="7772400" cy="634082"/>
          </a:xfrm>
        </p:spPr>
        <p:txBody>
          <a:bodyPr>
            <a:normAutofit fontScale="90000"/>
          </a:bodyPr>
          <a:lstStyle/>
          <a:p>
            <a:pPr algn="ctr"/>
            <a:r>
              <a:rPr lang="pl-PL" dirty="0" smtClean="0"/>
              <a:t>Stowarzyszenia</a:t>
            </a:r>
            <a:endParaRPr lang="pl-PL" dirty="0"/>
          </a:p>
        </p:txBody>
      </p:sp>
      <p:sp>
        <p:nvSpPr>
          <p:cNvPr id="3" name="Symbol zastępczy zawartości 2"/>
          <p:cNvSpPr>
            <a:spLocks noGrp="1"/>
          </p:cNvSpPr>
          <p:nvPr>
            <p:ph sz="quarter" idx="1"/>
          </p:nvPr>
        </p:nvSpPr>
        <p:spPr>
          <a:xfrm>
            <a:off x="467544" y="908720"/>
            <a:ext cx="8219256" cy="5328592"/>
          </a:xfrm>
        </p:spPr>
        <p:txBody>
          <a:bodyPr/>
          <a:lstStyle/>
          <a:p>
            <a:pPr>
              <a:buNone/>
            </a:pPr>
            <a:endParaRPr lang="pl-PL" dirty="0" smtClean="0"/>
          </a:p>
          <a:p>
            <a:r>
              <a:rPr lang="pl-PL" dirty="0" smtClean="0"/>
              <a:t>Stowarzyszenie Radość  przy SOSW w Kłecku 61 424 07 82</a:t>
            </a:r>
          </a:p>
          <a:p>
            <a:endParaRPr lang="pl-PL" dirty="0" smtClean="0"/>
          </a:p>
          <a:p>
            <a:r>
              <a:rPr lang="pl-PL" dirty="0" smtClean="0"/>
              <a:t>Polski </a:t>
            </a:r>
            <a:r>
              <a:rPr lang="pl-PL" dirty="0" smtClean="0"/>
              <a:t>Związek Niewidomych. Okręg </a:t>
            </a:r>
            <a:r>
              <a:rPr lang="pl-PL" dirty="0" smtClean="0"/>
              <a:t>wielkopolski – Koło: Jana III Sobieskiego 20 Gniezno  -  519 </a:t>
            </a:r>
            <a:r>
              <a:rPr lang="pl-PL" dirty="0" smtClean="0"/>
              <a:t>514 </a:t>
            </a:r>
            <a:r>
              <a:rPr lang="pl-PL" dirty="0" smtClean="0"/>
              <a:t>199</a:t>
            </a:r>
          </a:p>
          <a:p>
            <a:pPr>
              <a:buNone/>
            </a:pPr>
            <a:endParaRPr lang="pl-PL" dirty="0" smtClean="0"/>
          </a:p>
          <a:p>
            <a:r>
              <a:rPr lang="pl-PL" dirty="0" smtClean="0"/>
              <a:t>Polski Związek </a:t>
            </a:r>
            <a:r>
              <a:rPr lang="pl-PL" dirty="0" smtClean="0"/>
              <a:t>Głuchych      ul. Roosevelta 42     614245711</a:t>
            </a:r>
          </a:p>
          <a:p>
            <a:endParaRPr lang="pl-PL" dirty="0" smtClean="0"/>
          </a:p>
          <a:p>
            <a:r>
              <a:rPr lang="pl-PL" dirty="0" smtClean="0"/>
              <a:t>Fundacja Patria -  Skrzetuszewo </a:t>
            </a:r>
            <a:r>
              <a:rPr lang="pl-PL" dirty="0" smtClean="0"/>
              <a:t>  -  61 </a:t>
            </a:r>
            <a:r>
              <a:rPr lang="pl-PL" dirty="0" smtClean="0"/>
              <a:t>853 79 40</a:t>
            </a:r>
            <a:endParaRPr lang="pl-PL" dirty="0" smtClean="0"/>
          </a:p>
          <a:p>
            <a:endParaRPr lang="pl-PL" dirty="0" smtClean="0"/>
          </a:p>
          <a:p>
            <a:endParaRPr lang="pl-PL" dirty="0" smtClean="0"/>
          </a:p>
          <a:p>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p:txBody>
          <a:bodyPr>
            <a:normAutofit/>
          </a:bodyPr>
          <a:lstStyle/>
          <a:p>
            <a:pPr marL="0" indent="0" algn="ctr">
              <a:buNone/>
            </a:pPr>
            <a:r>
              <a:rPr lang="pl-PL" altLang="pl-PL" sz="4000" b="1" dirty="0" smtClean="0"/>
              <a:t>Obszary wsparcia w ramach zaproponowanego modelu</a:t>
            </a:r>
            <a:endParaRPr lang="pl-PL" sz="4000" dirty="0"/>
          </a:p>
        </p:txBody>
      </p:sp>
    </p:spTree>
    <p:extLst>
      <p:ext uri="{BB962C8B-B14F-4D97-AF65-F5344CB8AC3E}">
        <p14:creationId xmlns:p14="http://schemas.microsoft.com/office/powerpoint/2010/main" xmlns="" val="31121911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4638"/>
            <a:ext cx="8229600" cy="778098"/>
          </a:xfrm>
        </p:spPr>
        <p:txBody>
          <a:bodyPr>
            <a:normAutofit/>
          </a:bodyPr>
          <a:lstStyle/>
          <a:p>
            <a:pPr algn="l" eaLnBrk="1" hangingPunct="1">
              <a:defRPr/>
            </a:pPr>
            <a:r>
              <a:rPr lang="pl-PL" altLang="pl-PL" sz="3200" b="1" dirty="0" smtClean="0"/>
              <a:t>3. Wsparcie rodziców</a:t>
            </a:r>
            <a:r>
              <a:rPr lang="pl-PL" altLang="pl-PL" sz="3200" dirty="0" smtClean="0"/>
              <a:t> </a:t>
            </a:r>
          </a:p>
        </p:txBody>
      </p:sp>
      <p:sp>
        <p:nvSpPr>
          <p:cNvPr id="26627" name="Rectangle 3"/>
          <p:cNvSpPr>
            <a:spLocks noGrp="1" noChangeArrowheads="1"/>
          </p:cNvSpPr>
          <p:nvPr>
            <p:ph sz="quarter" idx="1"/>
          </p:nvPr>
        </p:nvSpPr>
        <p:spPr>
          <a:xfrm>
            <a:off x="457200" y="1124744"/>
            <a:ext cx="8229600" cy="5001419"/>
          </a:xfrm>
        </p:spPr>
        <p:txBody>
          <a:bodyPr/>
          <a:lstStyle/>
          <a:p>
            <a:pPr eaLnBrk="1" hangingPunct="1">
              <a:defRPr/>
            </a:pPr>
            <a:r>
              <a:rPr lang="pl-PL" altLang="pl-PL" dirty="0" smtClean="0"/>
              <a:t>Informacja o możliwościach wsparcia w środowisku lokalnym w zakresie pomocy w rozwiązywaniu konkretnych problemów  już w najwcześniejszych etapach wykrycia specjalnych potrzeb edukacyjnych </a:t>
            </a:r>
          </a:p>
          <a:p>
            <a:pPr eaLnBrk="1" hangingPunct="1">
              <a:defRPr/>
            </a:pPr>
            <a:r>
              <a:rPr lang="pl-PL" altLang="pl-PL" dirty="0" smtClean="0"/>
              <a:t> Centralizacja wiedzy o  kompetencjach różnych instytucji w zakresie wsparcia dzieci ze specjalnymi potrzebami edukacyjnymi oraz ich rodzin </a:t>
            </a:r>
          </a:p>
        </p:txBody>
      </p:sp>
    </p:spTree>
    <p:extLst>
      <p:ext uri="{BB962C8B-B14F-4D97-AF65-F5344CB8AC3E}">
        <p14:creationId xmlns:p14="http://schemas.microsoft.com/office/powerpoint/2010/main" xmlns="" val="34118962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sz="quarter" idx="1"/>
          </p:nvPr>
        </p:nvSpPr>
        <p:spPr>
          <a:xfrm>
            <a:off x="323528" y="548680"/>
            <a:ext cx="8424936" cy="5577483"/>
          </a:xfrm>
        </p:spPr>
        <p:txBody>
          <a:bodyPr>
            <a:normAutofit/>
          </a:bodyPr>
          <a:lstStyle/>
          <a:p>
            <a:pPr marL="609600" indent="-609600" eaLnBrk="1" hangingPunct="1">
              <a:buNone/>
              <a:defRPr/>
            </a:pPr>
            <a:r>
              <a:rPr lang="pl-PL" altLang="pl-PL" sz="3500" b="1" dirty="0" smtClean="0"/>
              <a:t>Wsparcie szkoły - wsparcie dyrektora</a:t>
            </a:r>
          </a:p>
          <a:p>
            <a:pPr marL="609600" indent="-609600">
              <a:defRPr/>
            </a:pPr>
            <a:r>
              <a:rPr lang="pl-PL" altLang="pl-PL" sz="3200" dirty="0" smtClean="0"/>
              <a:t>informacje o aktualnych przepisach prawnych</a:t>
            </a:r>
          </a:p>
          <a:p>
            <a:pPr marL="609600" indent="-609600">
              <a:defRPr/>
            </a:pPr>
            <a:r>
              <a:rPr lang="pl-PL" altLang="pl-PL" sz="3200" dirty="0" smtClean="0"/>
              <a:t>dyskusje nad konkretnymi problemami</a:t>
            </a:r>
          </a:p>
          <a:p>
            <a:pPr marL="609600" indent="-609600">
              <a:defRPr/>
            </a:pPr>
            <a:r>
              <a:rPr lang="pl-PL" altLang="pl-PL" sz="3200" dirty="0" smtClean="0"/>
              <a:t>pomoc </a:t>
            </a:r>
            <a:r>
              <a:rPr lang="pl-PL" altLang="pl-PL" sz="3200" dirty="0"/>
              <a:t>w poszukiwaniu informacji o instytucji, która może pomóc w rozwiązaniu konkretnego  </a:t>
            </a:r>
            <a:r>
              <a:rPr lang="pl-PL" altLang="pl-PL" sz="3200" dirty="0" smtClean="0"/>
              <a:t>problemu</a:t>
            </a:r>
          </a:p>
          <a:p>
            <a:pPr marL="609600" indent="-609600">
              <a:defRPr/>
            </a:pPr>
            <a:r>
              <a:rPr lang="pl-PL" altLang="pl-PL" sz="3200" dirty="0" smtClean="0"/>
              <a:t>wymiana </a:t>
            </a:r>
            <a:r>
              <a:rPr lang="pl-PL" altLang="pl-PL" sz="3200" dirty="0"/>
              <a:t>informacji pomiędzy instytucjami w zakresie udzielanego wsparcia, wspólne programowanie form wsparcia w zależności od zdiagnozowanej potrzeby</a:t>
            </a:r>
          </a:p>
          <a:p>
            <a:pPr marL="1371600" lvl="2" indent="-457200">
              <a:defRPr/>
            </a:pPr>
            <a:endParaRPr lang="pl-PL" altLang="pl-PL" sz="3200" dirty="0"/>
          </a:p>
          <a:p>
            <a:pPr marL="1371600" lvl="2" indent="-457200" eaLnBrk="1" hangingPunct="1">
              <a:defRPr/>
            </a:pPr>
            <a:endParaRPr lang="pl-PL" altLang="pl-PL" sz="3200" dirty="0" smtClean="0"/>
          </a:p>
          <a:p>
            <a:pPr marL="609600" indent="-609600" eaLnBrk="1" hangingPunct="1">
              <a:buFont typeface="Wingdings" pitchFamily="2" charset="2"/>
              <a:buNone/>
              <a:defRPr/>
            </a:pPr>
            <a:endParaRPr lang="pl-PL" altLang="pl-PL" dirty="0" smtClean="0"/>
          </a:p>
        </p:txBody>
      </p:sp>
    </p:spTree>
    <p:extLst>
      <p:ext uri="{BB962C8B-B14F-4D97-AF65-F5344CB8AC3E}">
        <p14:creationId xmlns:p14="http://schemas.microsoft.com/office/powerpoint/2010/main" xmlns="" val="11606033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9552" y="274638"/>
            <a:ext cx="8280920" cy="778098"/>
          </a:xfrm>
        </p:spPr>
        <p:txBody>
          <a:bodyPr>
            <a:noAutofit/>
          </a:bodyPr>
          <a:lstStyle/>
          <a:p>
            <a:pPr eaLnBrk="1" hangingPunct="1">
              <a:defRPr/>
            </a:pPr>
            <a:r>
              <a:rPr lang="pl-PL" altLang="pl-PL" sz="3200" b="1" dirty="0" smtClean="0"/>
              <a:t>Wsparcie szkoły - wsparcie nauczycieli</a:t>
            </a:r>
          </a:p>
        </p:txBody>
      </p:sp>
      <p:sp>
        <p:nvSpPr>
          <p:cNvPr id="24579" name="Rectangle 3"/>
          <p:cNvSpPr>
            <a:spLocks noGrp="1" noChangeArrowheads="1"/>
          </p:cNvSpPr>
          <p:nvPr>
            <p:ph sz="quarter" idx="1"/>
          </p:nvPr>
        </p:nvSpPr>
        <p:spPr>
          <a:xfrm>
            <a:off x="-180528" y="1196752"/>
            <a:ext cx="8867328" cy="5040560"/>
          </a:xfrm>
        </p:spPr>
        <p:txBody>
          <a:bodyPr>
            <a:normAutofit fontScale="92500" lnSpcReduction="20000"/>
          </a:bodyPr>
          <a:lstStyle/>
          <a:p>
            <a:pPr lvl="2">
              <a:defRPr/>
            </a:pPr>
            <a:r>
              <a:rPr lang="pl-PL" altLang="pl-PL" sz="3200" dirty="0" smtClean="0"/>
              <a:t>wymiana doświadczeń z nauczycielami szkół specjalnych (dzień otwarty, obserwacja zajęć, konsultacje, bieżące wsparcie), organizacjami pozarządowymi,</a:t>
            </a:r>
          </a:p>
          <a:p>
            <a:pPr lvl="2">
              <a:defRPr/>
            </a:pPr>
            <a:r>
              <a:rPr lang="pl-PL" altLang="pl-PL" sz="3200" dirty="0" smtClean="0"/>
              <a:t>upowszechnianie </a:t>
            </a:r>
            <a:r>
              <a:rPr lang="pl-PL" altLang="pl-PL" sz="3200" dirty="0"/>
              <a:t>wiedzy dotyczącej dobrych praktyk w zakresie współpracy środowisk lokalnych na rzecz uczniów ze specjalnymi potrzebami edukacyjnymi i ich rodzin, które będą mogły stanowić inspirację i zachętę do tworzenia lokalnych </a:t>
            </a:r>
            <a:r>
              <a:rPr lang="pl-PL" altLang="pl-PL" sz="3200" dirty="0" smtClean="0"/>
              <a:t>rozwiązań</a:t>
            </a:r>
          </a:p>
          <a:p>
            <a:pPr lvl="2">
              <a:defRPr/>
            </a:pPr>
            <a:r>
              <a:rPr lang="pl-PL" altLang="pl-PL" sz="3200" dirty="0" smtClean="0"/>
              <a:t>kompleksowa informacja  o zadaniach  różnych instytucji w zakresie wsparcia dzieci ze specjalnymi potrzebami edukacyjnymi oraz ich rodzin</a:t>
            </a:r>
          </a:p>
          <a:p>
            <a:pPr lvl="2">
              <a:defRPr/>
            </a:pPr>
            <a:endParaRPr lang="pl-PL" altLang="pl-PL" sz="3200" dirty="0"/>
          </a:p>
          <a:p>
            <a:pPr lvl="2" eaLnBrk="1" hangingPunct="1">
              <a:defRPr/>
            </a:pPr>
            <a:endParaRPr lang="pl-PL" altLang="pl-PL" sz="3200" dirty="0" smtClean="0"/>
          </a:p>
        </p:txBody>
      </p:sp>
    </p:spTree>
    <p:extLst>
      <p:ext uri="{BB962C8B-B14F-4D97-AF65-F5344CB8AC3E}">
        <p14:creationId xmlns:p14="http://schemas.microsoft.com/office/powerpoint/2010/main" xmlns="" val="6374208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pPr algn="l" eaLnBrk="1" hangingPunct="1">
              <a:defRPr/>
            </a:pPr>
            <a:r>
              <a:rPr lang="pl-PL" altLang="pl-PL" sz="3200" b="1" dirty="0" smtClean="0"/>
              <a:t>4. Wsparcie uczniów</a:t>
            </a:r>
            <a:r>
              <a:rPr lang="pl-PL" altLang="pl-PL" sz="3200" dirty="0" smtClean="0"/>
              <a:t> </a:t>
            </a:r>
          </a:p>
        </p:txBody>
      </p:sp>
      <p:sp>
        <p:nvSpPr>
          <p:cNvPr id="27651" name="Rectangle 3"/>
          <p:cNvSpPr>
            <a:spLocks noGrp="1" noChangeArrowheads="1"/>
          </p:cNvSpPr>
          <p:nvPr>
            <p:ph sz="quarter" idx="1"/>
          </p:nvPr>
        </p:nvSpPr>
        <p:spPr>
          <a:xfrm>
            <a:off x="914400" y="1447800"/>
            <a:ext cx="7772400" cy="4861520"/>
          </a:xfrm>
        </p:spPr>
        <p:txBody>
          <a:bodyPr>
            <a:normAutofit fontScale="92500" lnSpcReduction="10000"/>
          </a:bodyPr>
          <a:lstStyle/>
          <a:p>
            <a:pPr eaLnBrk="1" hangingPunct="1">
              <a:defRPr/>
            </a:pPr>
            <a:r>
              <a:rPr lang="pl-PL" altLang="pl-PL" dirty="0" smtClean="0"/>
              <a:t>diagnoza </a:t>
            </a:r>
          </a:p>
          <a:p>
            <a:pPr eaLnBrk="1" hangingPunct="1">
              <a:defRPr/>
            </a:pPr>
            <a:r>
              <a:rPr lang="pl-PL" altLang="pl-PL" dirty="0" smtClean="0"/>
              <a:t>wskazanie możliwości wczesnego wspomagania dziecka z niepełnosprawnością</a:t>
            </a:r>
          </a:p>
          <a:p>
            <a:pPr eaLnBrk="1" hangingPunct="1">
              <a:defRPr/>
            </a:pPr>
            <a:r>
              <a:rPr lang="pl-PL" altLang="pl-PL" dirty="0" smtClean="0"/>
              <a:t>organizacja zajęć specjalistycznych – różnych ( edukacja, SUO, rehabilitacja, pomoc medyczna, itp.)</a:t>
            </a:r>
          </a:p>
          <a:p>
            <a:pPr eaLnBrk="1" hangingPunct="1">
              <a:defRPr/>
            </a:pPr>
            <a:r>
              <a:rPr lang="pl-PL" altLang="pl-PL" dirty="0" smtClean="0"/>
              <a:t>zaopatrzenie np. w środki ortopedyczne i inne w zależności od niepełnosprawności</a:t>
            </a:r>
          </a:p>
          <a:p>
            <a:pPr eaLnBrk="1" hangingPunct="1">
              <a:defRPr/>
            </a:pPr>
            <a:r>
              <a:rPr lang="pl-PL" altLang="pl-PL" dirty="0" smtClean="0"/>
              <a:t>pomoc w organizacji zakwalifikowania się na turnus rehabilitacyjny</a:t>
            </a:r>
          </a:p>
          <a:p>
            <a:pPr eaLnBrk="1" hangingPunct="1">
              <a:defRPr/>
            </a:pPr>
            <a:r>
              <a:rPr lang="pl-PL" altLang="pl-PL" dirty="0" smtClean="0"/>
              <a:t>zapewnienie pomocy asystenta niepełnosprawnych lub asystenta rodziny.</a:t>
            </a:r>
          </a:p>
          <a:p>
            <a:pPr eaLnBrk="1" hangingPunct="1">
              <a:defRPr/>
            </a:pPr>
            <a:r>
              <a:rPr lang="pl-PL" altLang="pl-PL" dirty="0" smtClean="0"/>
              <a:t>inne działania instytucji skierowane na bezpośrednią pomoc dziecku</a:t>
            </a:r>
          </a:p>
        </p:txBody>
      </p:sp>
    </p:spTree>
    <p:extLst>
      <p:ext uri="{BB962C8B-B14F-4D97-AF65-F5344CB8AC3E}">
        <p14:creationId xmlns:p14="http://schemas.microsoft.com/office/powerpoint/2010/main" xmlns="" val="2214267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Główne cele modelu</a:t>
            </a:r>
            <a:endParaRPr lang="pl-PL" dirty="0"/>
          </a:p>
        </p:txBody>
      </p:sp>
      <p:sp>
        <p:nvSpPr>
          <p:cNvPr id="3" name="Symbol zastępczy zawartości 2"/>
          <p:cNvSpPr>
            <a:spLocks noGrp="1"/>
          </p:cNvSpPr>
          <p:nvPr>
            <p:ph sz="quarter" idx="1"/>
          </p:nvPr>
        </p:nvSpPr>
        <p:spPr/>
        <p:txBody>
          <a:bodyPr>
            <a:normAutofit fontScale="92500"/>
          </a:bodyPr>
          <a:lstStyle/>
          <a:p>
            <a:pPr>
              <a:lnSpc>
                <a:spcPct val="110000"/>
              </a:lnSpc>
              <a:defRPr/>
            </a:pPr>
            <a:r>
              <a:rPr lang="pl-PL" altLang="pl-PL" dirty="0" smtClean="0"/>
              <a:t>Integrowanie  działań </a:t>
            </a:r>
            <a:r>
              <a:rPr lang="pl-PL" altLang="pl-PL" dirty="0"/>
              <a:t>instytucji działających na rzecz dzieci ze specjalnymi potrzebami edukacyjnymi i ich rodziców / </a:t>
            </a:r>
            <a:r>
              <a:rPr lang="pl-PL" altLang="pl-PL" dirty="0" smtClean="0"/>
              <a:t>opiekunów.</a:t>
            </a:r>
          </a:p>
          <a:p>
            <a:pPr>
              <a:defRPr/>
            </a:pPr>
            <a:r>
              <a:rPr lang="pl-PL" altLang="pl-PL" dirty="0" smtClean="0"/>
              <a:t>Połączenie  kompetencji i aktualnych możliwości wszystkich instytucji działających na rzecz dziecka ze specjalnymi potrzebami edukacyjnymi, umożliwiając spójne działanie i tworzenie ponadstandardowych rozwiązań.</a:t>
            </a:r>
          </a:p>
          <a:p>
            <a:pPr>
              <a:defRPr/>
            </a:pPr>
            <a:endParaRPr lang="pl-PL" altLang="pl-PL" dirty="0"/>
          </a:p>
          <a:p>
            <a:pPr>
              <a:defRPr/>
            </a:pPr>
            <a:r>
              <a:rPr lang="pl-PL" altLang="pl-PL" dirty="0" smtClean="0"/>
              <a:t>Zwiększenie </a:t>
            </a:r>
            <a:r>
              <a:rPr lang="pl-PL" altLang="pl-PL" dirty="0"/>
              <a:t>efektywność wsparcia udzielanego dzieciom ze specjalnymi potrzebami edukacyjnymi oraz ich rodzinom. </a:t>
            </a:r>
          </a:p>
          <a:p>
            <a:pPr>
              <a:defRPr/>
            </a:pPr>
            <a:endParaRPr lang="pl-PL" altLang="pl-PL" dirty="0"/>
          </a:p>
          <a:p>
            <a:endParaRPr lang="pl-PL" dirty="0"/>
          </a:p>
        </p:txBody>
      </p:sp>
    </p:spTree>
    <p:extLst>
      <p:ext uri="{BB962C8B-B14F-4D97-AF65-F5344CB8AC3E}">
        <p14:creationId xmlns:p14="http://schemas.microsoft.com/office/powerpoint/2010/main" xmlns="" val="16707000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pl-PL" altLang="pl-PL" dirty="0" smtClean="0"/>
              <a:t>Niepowtarzalność modelu</a:t>
            </a:r>
          </a:p>
        </p:txBody>
      </p:sp>
      <p:sp>
        <p:nvSpPr>
          <p:cNvPr id="28675" name="Rectangle 3"/>
          <p:cNvSpPr>
            <a:spLocks noGrp="1" noChangeArrowheads="1"/>
          </p:cNvSpPr>
          <p:nvPr>
            <p:ph sz="quarter" idx="1"/>
          </p:nvPr>
        </p:nvSpPr>
        <p:spPr>
          <a:xfrm>
            <a:off x="611560" y="1447800"/>
            <a:ext cx="8075240" cy="4572000"/>
          </a:xfrm>
        </p:spPr>
        <p:txBody>
          <a:bodyPr/>
          <a:lstStyle/>
          <a:p>
            <a:pPr eaLnBrk="1" hangingPunct="1">
              <a:buFont typeface="Wingdings" pitchFamily="2" charset="2"/>
              <a:buNone/>
              <a:defRPr/>
            </a:pPr>
            <a:r>
              <a:rPr lang="pl-PL" altLang="pl-PL" dirty="0" smtClean="0"/>
              <a:t>   </a:t>
            </a:r>
          </a:p>
          <a:p>
            <a:pPr eaLnBrk="1" hangingPunct="1">
              <a:buFont typeface="Wingdings" pitchFamily="2" charset="2"/>
              <a:buNone/>
              <a:defRPr/>
            </a:pPr>
            <a:r>
              <a:rPr lang="pl-PL" altLang="pl-PL" b="1" dirty="0" smtClean="0"/>
              <a:t>   </a:t>
            </a:r>
            <a:r>
              <a:rPr lang="pl-PL" altLang="pl-PL" sz="3200" b="1" dirty="0" smtClean="0"/>
              <a:t>Rozwiązania lokalne muszą uwzględniać zarówno specyfikę problemów, jak i zasoby instytucjonalne, finansowe i  kadrowe środowiska, którego dotyczą</a:t>
            </a:r>
            <a:r>
              <a:rPr lang="pl-PL" altLang="pl-PL" b="1" dirty="0" smtClean="0"/>
              <a:t>.</a:t>
            </a:r>
            <a:r>
              <a:rPr lang="pl-PL" altLang="pl-PL" dirty="0" smtClean="0"/>
              <a:t> </a:t>
            </a:r>
          </a:p>
        </p:txBody>
      </p:sp>
    </p:spTree>
    <p:extLst>
      <p:ext uri="{BB962C8B-B14F-4D97-AF65-F5344CB8AC3E}">
        <p14:creationId xmlns:p14="http://schemas.microsoft.com/office/powerpoint/2010/main" xmlns="" val="459735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3419872" y="2852936"/>
            <a:ext cx="1872208" cy="9864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Szkoła Podstawowa ogólnodostępna</a:t>
            </a:r>
            <a:endParaRPr lang="pl-PL" dirty="0"/>
          </a:p>
        </p:txBody>
      </p:sp>
      <p:sp>
        <p:nvSpPr>
          <p:cNvPr id="5" name="Strzałka w lewo 4"/>
          <p:cNvSpPr/>
          <p:nvPr/>
        </p:nvSpPr>
        <p:spPr>
          <a:xfrm>
            <a:off x="2195736" y="3140968"/>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Strzałka w prawo 5"/>
          <p:cNvSpPr/>
          <p:nvPr/>
        </p:nvSpPr>
        <p:spPr>
          <a:xfrm>
            <a:off x="5580112" y="31409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Strzałka w górę 6"/>
          <p:cNvSpPr/>
          <p:nvPr/>
        </p:nvSpPr>
        <p:spPr>
          <a:xfrm>
            <a:off x="4211960" y="1556792"/>
            <a:ext cx="412624" cy="1050416"/>
          </a:xfrm>
          <a:prstGeom prst="upArrow">
            <a:avLst>
              <a:gd name="adj1" fmla="val 50000"/>
              <a:gd name="adj2" fmla="val 420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Strzałka w dół 7"/>
          <p:cNvSpPr/>
          <p:nvPr/>
        </p:nvSpPr>
        <p:spPr>
          <a:xfrm>
            <a:off x="4211960" y="407707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rostokąt zaokrąglony 8"/>
          <p:cNvSpPr/>
          <p:nvPr/>
        </p:nvSpPr>
        <p:spPr>
          <a:xfrm>
            <a:off x="1475656" y="332656"/>
            <a:ext cx="177849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Poradnia Psychologiczno-Pedagogiczna</a:t>
            </a:r>
            <a:endParaRPr lang="pl-PL" dirty="0"/>
          </a:p>
        </p:txBody>
      </p:sp>
      <p:sp>
        <p:nvSpPr>
          <p:cNvPr id="10" name="Prostokąt zaokrąglony 9"/>
          <p:cNvSpPr/>
          <p:nvPr/>
        </p:nvSpPr>
        <p:spPr>
          <a:xfrm>
            <a:off x="3563888" y="332656"/>
            <a:ext cx="158417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Wczesne wspomaganie dziecka</a:t>
            </a:r>
            <a:endParaRPr lang="pl-PL" dirty="0"/>
          </a:p>
        </p:txBody>
      </p:sp>
      <p:sp>
        <p:nvSpPr>
          <p:cNvPr id="11" name="Prostokąt zaokrąglony 10"/>
          <p:cNvSpPr/>
          <p:nvPr/>
        </p:nvSpPr>
        <p:spPr>
          <a:xfrm>
            <a:off x="5436096" y="332656"/>
            <a:ext cx="165618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Szkoły specjalne</a:t>
            </a:r>
            <a:endParaRPr lang="pl-PL" dirty="0"/>
          </a:p>
        </p:txBody>
      </p:sp>
      <p:sp>
        <p:nvSpPr>
          <p:cNvPr id="12" name="Prostokąt zaokrąglony 11"/>
          <p:cNvSpPr/>
          <p:nvPr/>
        </p:nvSpPr>
        <p:spPr>
          <a:xfrm>
            <a:off x="6876256" y="2132856"/>
            <a:ext cx="136815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err="1" smtClean="0"/>
              <a:t>M-GOPS</a:t>
            </a:r>
            <a:endParaRPr lang="pl-PL" dirty="0"/>
          </a:p>
        </p:txBody>
      </p:sp>
      <p:sp>
        <p:nvSpPr>
          <p:cNvPr id="13" name="Prostokąt zaokrąglony 12"/>
          <p:cNvSpPr/>
          <p:nvPr/>
        </p:nvSpPr>
        <p:spPr>
          <a:xfrm>
            <a:off x="6876256" y="3573016"/>
            <a:ext cx="141845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PCPR</a:t>
            </a:r>
            <a:endParaRPr lang="pl-PL" dirty="0"/>
          </a:p>
        </p:txBody>
      </p:sp>
      <p:sp>
        <p:nvSpPr>
          <p:cNvPr id="14" name="Prostokąt zaokrąglony 13"/>
          <p:cNvSpPr/>
          <p:nvPr/>
        </p:nvSpPr>
        <p:spPr>
          <a:xfrm>
            <a:off x="3563888" y="5373216"/>
            <a:ext cx="187220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Stowarzyszenia</a:t>
            </a:r>
            <a:endParaRPr lang="pl-PL" dirty="0"/>
          </a:p>
        </p:txBody>
      </p:sp>
      <p:sp>
        <p:nvSpPr>
          <p:cNvPr id="15" name="Prostokąt zaokrąglony 14"/>
          <p:cNvSpPr/>
          <p:nvPr/>
        </p:nvSpPr>
        <p:spPr>
          <a:xfrm>
            <a:off x="539552" y="2924944"/>
            <a:ext cx="144016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Urząd Gminy</a:t>
            </a: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3275856" y="2852936"/>
            <a:ext cx="2160240"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Szkoła Podstawowa  w Kłecku ogólnodostępna</a:t>
            </a:r>
            <a:endParaRPr lang="pl-PL" dirty="0"/>
          </a:p>
        </p:txBody>
      </p:sp>
      <p:sp>
        <p:nvSpPr>
          <p:cNvPr id="5" name="Strzałka w lewo 4"/>
          <p:cNvSpPr/>
          <p:nvPr/>
        </p:nvSpPr>
        <p:spPr>
          <a:xfrm>
            <a:off x="2195736" y="3140968"/>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Strzałka w prawo 5"/>
          <p:cNvSpPr/>
          <p:nvPr/>
        </p:nvSpPr>
        <p:spPr>
          <a:xfrm>
            <a:off x="5580112" y="314096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Strzałka w górę 6"/>
          <p:cNvSpPr/>
          <p:nvPr/>
        </p:nvSpPr>
        <p:spPr>
          <a:xfrm>
            <a:off x="4211960" y="1556792"/>
            <a:ext cx="412624" cy="1050416"/>
          </a:xfrm>
          <a:prstGeom prst="upArrow">
            <a:avLst>
              <a:gd name="adj1" fmla="val 50000"/>
              <a:gd name="adj2" fmla="val 420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Strzałka w dół 7"/>
          <p:cNvSpPr/>
          <p:nvPr/>
        </p:nvSpPr>
        <p:spPr>
          <a:xfrm>
            <a:off x="4211960" y="4077072"/>
            <a:ext cx="4846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rostokąt zaokrąglony 8"/>
          <p:cNvSpPr/>
          <p:nvPr/>
        </p:nvSpPr>
        <p:spPr>
          <a:xfrm>
            <a:off x="1403648" y="260648"/>
            <a:ext cx="1728192" cy="1080120"/>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Poradnia Psychologiczno-Pedagogiczna w Kłecku</a:t>
            </a:r>
            <a:endParaRPr lang="pl-PL" dirty="0"/>
          </a:p>
        </p:txBody>
      </p:sp>
      <p:sp>
        <p:nvSpPr>
          <p:cNvPr id="10" name="Prostokąt zaokrąglony 9"/>
          <p:cNvSpPr/>
          <p:nvPr/>
        </p:nvSpPr>
        <p:spPr>
          <a:xfrm>
            <a:off x="3419872" y="260648"/>
            <a:ext cx="1800200"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Wczesne wspomaganie rozwoju dziecka</a:t>
            </a:r>
            <a:endParaRPr lang="pl-PL" dirty="0"/>
          </a:p>
        </p:txBody>
      </p:sp>
      <p:sp>
        <p:nvSpPr>
          <p:cNvPr id="11" name="Prostokąt zaokrąglony 10"/>
          <p:cNvSpPr/>
          <p:nvPr/>
        </p:nvSpPr>
        <p:spPr>
          <a:xfrm>
            <a:off x="5508104" y="260648"/>
            <a:ext cx="2016224"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Szkoły specjalne SOSW nr 2, SOSW w Kłecku</a:t>
            </a:r>
            <a:endParaRPr lang="pl-PL" dirty="0"/>
          </a:p>
        </p:txBody>
      </p:sp>
      <p:sp>
        <p:nvSpPr>
          <p:cNvPr id="12" name="Prostokąt zaokrąglony 11"/>
          <p:cNvSpPr/>
          <p:nvPr/>
        </p:nvSpPr>
        <p:spPr>
          <a:xfrm>
            <a:off x="6876256" y="2132856"/>
            <a:ext cx="136815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err="1" smtClean="0"/>
              <a:t>M-GOPS</a:t>
            </a:r>
            <a:r>
              <a:rPr lang="pl-PL" dirty="0" smtClean="0"/>
              <a:t> w Kłecku</a:t>
            </a:r>
            <a:endParaRPr lang="pl-PL" dirty="0"/>
          </a:p>
        </p:txBody>
      </p:sp>
      <p:sp>
        <p:nvSpPr>
          <p:cNvPr id="13" name="Prostokąt zaokrąglony 12"/>
          <p:cNvSpPr/>
          <p:nvPr/>
        </p:nvSpPr>
        <p:spPr>
          <a:xfrm>
            <a:off x="6876256" y="3573016"/>
            <a:ext cx="1418456"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PCPR- Starostwo Powiatowe w Gnieźnie</a:t>
            </a:r>
            <a:endParaRPr lang="pl-PL" dirty="0"/>
          </a:p>
        </p:txBody>
      </p:sp>
      <p:sp>
        <p:nvSpPr>
          <p:cNvPr id="14" name="Prostokąt zaokrąglony 13"/>
          <p:cNvSpPr/>
          <p:nvPr/>
        </p:nvSpPr>
        <p:spPr>
          <a:xfrm>
            <a:off x="2483768" y="4941168"/>
            <a:ext cx="4032448"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Stowarzyszenie Radość </a:t>
            </a:r>
            <a:r>
              <a:rPr lang="pl-PL" dirty="0" smtClean="0"/>
              <a:t>– Kłecko,</a:t>
            </a:r>
          </a:p>
          <a:p>
            <a:pPr algn="ctr"/>
            <a:r>
              <a:rPr lang="pl-PL" dirty="0" smtClean="0"/>
              <a:t>Fundacja Patria </a:t>
            </a:r>
            <a:r>
              <a:rPr lang="pl-PL" dirty="0" smtClean="0"/>
              <a:t>-  Skrzetuszewo</a:t>
            </a:r>
          </a:p>
          <a:p>
            <a:pPr algn="ctr"/>
            <a:r>
              <a:rPr lang="pl-PL" dirty="0" smtClean="0"/>
              <a:t>Polski Związek Głuchych </a:t>
            </a:r>
            <a:r>
              <a:rPr lang="pl-PL" dirty="0" smtClean="0"/>
              <a:t>– Gniezno</a:t>
            </a:r>
          </a:p>
          <a:p>
            <a:pPr algn="ctr"/>
            <a:r>
              <a:rPr lang="pl-PL" dirty="0" smtClean="0"/>
              <a:t>Polski Związek Niewidomych - Gniezno</a:t>
            </a:r>
            <a:endParaRPr lang="pl-PL" dirty="0"/>
          </a:p>
        </p:txBody>
      </p:sp>
      <p:sp>
        <p:nvSpPr>
          <p:cNvPr id="15" name="Prostokąt zaokrąglony 14"/>
          <p:cNvSpPr/>
          <p:nvPr/>
        </p:nvSpPr>
        <p:spPr>
          <a:xfrm>
            <a:off x="539552" y="2924944"/>
            <a:ext cx="144016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Urząd Gminy w Kłecku</a:t>
            </a: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5616" y="620688"/>
            <a:ext cx="7571184" cy="634082"/>
          </a:xfrm>
        </p:spPr>
        <p:txBody>
          <a:bodyPr>
            <a:normAutofit fontScale="90000"/>
          </a:bodyPr>
          <a:lstStyle/>
          <a:p>
            <a:r>
              <a:rPr lang="pl-PL" dirty="0" smtClean="0"/>
              <a:t>Szkoła ogólnodostępna</a:t>
            </a:r>
            <a:endParaRPr lang="pl-PL" dirty="0"/>
          </a:p>
        </p:txBody>
      </p:sp>
      <p:sp>
        <p:nvSpPr>
          <p:cNvPr id="3" name="Symbol zastępczy zawartości 2"/>
          <p:cNvSpPr>
            <a:spLocks noGrp="1"/>
          </p:cNvSpPr>
          <p:nvPr>
            <p:ph sz="quarter" idx="1"/>
          </p:nvPr>
        </p:nvSpPr>
        <p:spPr>
          <a:xfrm>
            <a:off x="683568" y="1412776"/>
            <a:ext cx="8003232" cy="4607024"/>
          </a:xfrm>
        </p:spPr>
        <p:txBody>
          <a:bodyPr/>
          <a:lstStyle/>
          <a:p>
            <a:pPr>
              <a:buNone/>
            </a:pPr>
            <a:r>
              <a:rPr lang="pl-PL" dirty="0" smtClean="0"/>
              <a:t>Pomoc psychologiczno – pedagogiczna w formie</a:t>
            </a:r>
            <a:r>
              <a:rPr lang="pl-PL" dirty="0" smtClean="0"/>
              <a:t>:</a:t>
            </a:r>
          </a:p>
          <a:p>
            <a:pPr>
              <a:buNone/>
            </a:pPr>
            <a:endParaRPr lang="pl-PL" dirty="0" smtClean="0"/>
          </a:p>
          <a:p>
            <a:pPr>
              <a:buNone/>
            </a:pPr>
            <a:r>
              <a:rPr lang="pl-PL" dirty="0" smtClean="0"/>
              <a:t>- klas integracyjnych,</a:t>
            </a:r>
            <a:endParaRPr lang="pl-PL" dirty="0" smtClean="0"/>
          </a:p>
          <a:p>
            <a:pPr>
              <a:buNone/>
            </a:pPr>
            <a:r>
              <a:rPr lang="pl-PL" dirty="0" smtClean="0"/>
              <a:t>- </a:t>
            </a:r>
            <a:r>
              <a:rPr lang="pl-PL" dirty="0" smtClean="0"/>
              <a:t>zajęć rewalidacyjnych,</a:t>
            </a:r>
            <a:endParaRPr lang="pl-PL" dirty="0" smtClean="0"/>
          </a:p>
          <a:p>
            <a:pPr>
              <a:buNone/>
            </a:pPr>
            <a:r>
              <a:rPr lang="pl-PL" dirty="0" smtClean="0"/>
              <a:t>- </a:t>
            </a:r>
            <a:r>
              <a:rPr lang="pl-PL" dirty="0" smtClean="0"/>
              <a:t>zajęć korekcyjno-kompensacyjnych</a:t>
            </a:r>
            <a:endParaRPr lang="pl-PL" dirty="0" smtClean="0"/>
          </a:p>
          <a:p>
            <a:pPr>
              <a:buNone/>
            </a:pPr>
            <a:r>
              <a:rPr lang="pl-PL" dirty="0" smtClean="0"/>
              <a:t>- </a:t>
            </a:r>
            <a:r>
              <a:rPr lang="pl-PL" dirty="0" smtClean="0"/>
              <a:t>zajęć wyrównawczych</a:t>
            </a:r>
            <a:endParaRPr lang="pl-PL" dirty="0" smtClean="0"/>
          </a:p>
          <a:p>
            <a:pPr>
              <a:buNone/>
            </a:pPr>
            <a:r>
              <a:rPr lang="pl-PL" dirty="0" smtClean="0"/>
              <a:t>- </a:t>
            </a:r>
            <a:r>
              <a:rPr lang="pl-PL" dirty="0" smtClean="0"/>
              <a:t>zajęć logopedycznych</a:t>
            </a:r>
            <a:endParaRPr lang="pl-PL" dirty="0" smtClean="0"/>
          </a:p>
          <a:p>
            <a:pPr>
              <a:buNone/>
            </a:pP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99592" y="274638"/>
            <a:ext cx="7787208" cy="562074"/>
          </a:xfrm>
        </p:spPr>
        <p:txBody>
          <a:bodyPr>
            <a:normAutofit fontScale="90000"/>
          </a:bodyPr>
          <a:lstStyle/>
          <a:p>
            <a:r>
              <a:rPr lang="pl-PL" dirty="0" smtClean="0"/>
              <a:t>Poradnia Psychologiczno-Pedagogiczna</a:t>
            </a:r>
            <a:endParaRPr lang="pl-PL" dirty="0"/>
          </a:p>
        </p:txBody>
      </p:sp>
      <p:sp>
        <p:nvSpPr>
          <p:cNvPr id="3" name="Symbol zastępczy zawartości 2"/>
          <p:cNvSpPr>
            <a:spLocks noGrp="1"/>
          </p:cNvSpPr>
          <p:nvPr>
            <p:ph sz="quarter" idx="1"/>
          </p:nvPr>
        </p:nvSpPr>
        <p:spPr>
          <a:xfrm>
            <a:off x="611560" y="980728"/>
            <a:ext cx="8075240" cy="5039072"/>
          </a:xfrm>
        </p:spPr>
        <p:txBody>
          <a:bodyPr/>
          <a:lstStyle/>
          <a:p>
            <a:r>
              <a:rPr lang="pl-PL" dirty="0" smtClean="0"/>
              <a:t>Diagnoza </a:t>
            </a:r>
          </a:p>
          <a:p>
            <a:r>
              <a:rPr lang="pl-PL" dirty="0" smtClean="0"/>
              <a:t>Dokumenty: </a:t>
            </a:r>
          </a:p>
          <a:p>
            <a:pPr>
              <a:buNone/>
            </a:pPr>
            <a:r>
              <a:rPr lang="pl-PL" dirty="0" smtClean="0"/>
              <a:t>Orzeczenie o potrzebie kształcenia specjalnego z uwagi na niepełnosprawność, zagrożenie niedostosowaniem społecznym i niedostosowanie społeczne</a:t>
            </a:r>
          </a:p>
          <a:p>
            <a:pPr>
              <a:buNone/>
            </a:pPr>
            <a:r>
              <a:rPr lang="pl-PL" dirty="0" smtClean="0"/>
              <a:t>Opinia o potrzebie wczesnego wspomagania rozwoju dziecka</a:t>
            </a:r>
          </a:p>
          <a:p>
            <a:r>
              <a:rPr lang="pl-PL" dirty="0" smtClean="0"/>
              <a:t>Porady</a:t>
            </a:r>
          </a:p>
          <a:p>
            <a:r>
              <a:rPr lang="pl-PL" dirty="0" smtClean="0"/>
              <a:t>Terapie</a:t>
            </a:r>
          </a:p>
          <a:p>
            <a:r>
              <a:rPr lang="pl-PL" dirty="0" smtClean="0"/>
              <a:t>Moderowanie grup wsparcia, sieci współpracy( dla rodziców, nauczycieli)</a:t>
            </a:r>
          </a:p>
          <a:p>
            <a:pPr>
              <a:buNone/>
            </a:pP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Powiatowe Centrum Pomocy Rodzinie</a:t>
            </a:r>
            <a:br>
              <a:rPr lang="pl-PL" dirty="0" smtClean="0"/>
            </a:br>
            <a:endParaRPr lang="pl-PL" dirty="0"/>
          </a:p>
        </p:txBody>
      </p:sp>
      <p:sp>
        <p:nvSpPr>
          <p:cNvPr id="3" name="Symbol zastępczy zawartości 2"/>
          <p:cNvSpPr>
            <a:spLocks noGrp="1"/>
          </p:cNvSpPr>
          <p:nvPr>
            <p:ph sz="quarter" idx="1"/>
          </p:nvPr>
        </p:nvSpPr>
        <p:spPr>
          <a:xfrm>
            <a:off x="467544" y="980728"/>
            <a:ext cx="8352928" cy="5472608"/>
          </a:xfrm>
        </p:spPr>
        <p:txBody>
          <a:bodyPr>
            <a:normAutofit/>
          </a:bodyPr>
          <a:lstStyle/>
          <a:p>
            <a:r>
              <a:rPr lang="pl-PL" dirty="0" smtClean="0"/>
              <a:t>Orzeczenie o niepełnosprawności.</a:t>
            </a:r>
          </a:p>
          <a:p>
            <a:pPr>
              <a:buNone/>
            </a:pPr>
            <a:r>
              <a:rPr lang="pl-PL" dirty="0" smtClean="0"/>
              <a:t>Dofinansowanie:</a:t>
            </a:r>
            <a:br>
              <a:rPr lang="pl-PL" dirty="0" smtClean="0"/>
            </a:br>
            <a:r>
              <a:rPr lang="pl-PL" dirty="0" smtClean="0"/>
              <a:t>- uczestnictwa osób niepełnosprawnych i ich opiekunów w turnusach rehabilitacyjnych,</a:t>
            </a:r>
            <a:br>
              <a:rPr lang="pl-PL" dirty="0" smtClean="0"/>
            </a:br>
            <a:r>
              <a:rPr lang="pl-PL" dirty="0" smtClean="0"/>
              <a:t> - sportu, kultury, rekreacji i turystyki osób niepełnosprawnych,</a:t>
            </a:r>
            <a:br>
              <a:rPr lang="pl-PL" dirty="0" smtClean="0"/>
            </a:br>
            <a:r>
              <a:rPr lang="pl-PL" dirty="0" smtClean="0"/>
              <a:t> - zaopatrzenie w sprzęt rehabilitacyjny, przedmioty ortopedyczne i środki pomocnicze </a:t>
            </a:r>
            <a:br>
              <a:rPr lang="pl-PL" dirty="0" smtClean="0"/>
            </a:br>
            <a:r>
              <a:rPr lang="pl-PL" dirty="0" smtClean="0"/>
              <a:t> - przyznawane osobom niepełnosprawnym na podstawie odrębnych przepisów,</a:t>
            </a:r>
            <a:br>
              <a:rPr lang="pl-PL" dirty="0" smtClean="0"/>
            </a:br>
            <a:r>
              <a:rPr lang="pl-PL" dirty="0" smtClean="0"/>
              <a:t>  - likwidacji barier architektonicznych, w komunikowaniu się i technicznych, w związku z  indywidualnymi potrzebami osób niepełnosprawnych.</a:t>
            </a: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74638"/>
            <a:ext cx="8147248" cy="634082"/>
          </a:xfrm>
        </p:spPr>
        <p:txBody>
          <a:bodyPr>
            <a:normAutofit/>
          </a:bodyPr>
          <a:lstStyle/>
          <a:p>
            <a:r>
              <a:rPr lang="pl-PL" sz="2800" dirty="0" smtClean="0"/>
              <a:t>Miejsko-Gminny Ośrodek Pomocy Społecznej</a:t>
            </a:r>
            <a:endParaRPr lang="pl-PL" sz="2800" dirty="0"/>
          </a:p>
        </p:txBody>
      </p:sp>
      <p:sp>
        <p:nvSpPr>
          <p:cNvPr id="3" name="Symbol zastępczy zawartości 2"/>
          <p:cNvSpPr>
            <a:spLocks noGrp="1"/>
          </p:cNvSpPr>
          <p:nvPr>
            <p:ph sz="quarter" idx="1"/>
          </p:nvPr>
        </p:nvSpPr>
        <p:spPr>
          <a:xfrm>
            <a:off x="395536" y="908720"/>
            <a:ext cx="8496944" cy="5760640"/>
          </a:xfrm>
        </p:spPr>
        <p:txBody>
          <a:bodyPr>
            <a:normAutofit/>
          </a:bodyPr>
          <a:lstStyle/>
          <a:p>
            <a:r>
              <a:rPr lang="pl-PL" sz="1800" dirty="0" smtClean="0"/>
              <a:t>Pomoc społeczna może udzielać wsparcia na dwa sposoby:</a:t>
            </a:r>
          </a:p>
          <a:p>
            <a:pPr lvl="0">
              <a:buNone/>
            </a:pPr>
            <a:r>
              <a:rPr lang="pl-PL" sz="1800" dirty="0" smtClean="0"/>
              <a:t>- wypłata świadczeń pieniężnych,</a:t>
            </a:r>
          </a:p>
          <a:p>
            <a:pPr lvl="0">
              <a:buNone/>
            </a:pPr>
            <a:r>
              <a:rPr lang="pl-PL" sz="1800" dirty="0" smtClean="0"/>
              <a:t>- wsparcie w formie niepieniężnej.</a:t>
            </a:r>
          </a:p>
          <a:p>
            <a:pPr>
              <a:buNone/>
            </a:pPr>
            <a:r>
              <a:rPr lang="pl-PL" sz="1800" dirty="0" smtClean="0"/>
              <a:t>Osobom z niepełnosprawnością oraz rodzinom tych osób przysługują również:</a:t>
            </a:r>
          </a:p>
          <a:p>
            <a:pPr lvl="0"/>
            <a:r>
              <a:rPr lang="pl-PL" sz="1800" dirty="0" smtClean="0"/>
              <a:t>zasiłek stały – niezależnie od tego, czy osoba z niepełnosprawnością gospodaruje samodzielnie czy pozostaje w rodzinie, prawo do zasiłku uzależnione jest od dochodu. Minimalna kwota zasiłku stałego wynosi 30zł miesięcznie, maksymalna 529zł.</a:t>
            </a:r>
          </a:p>
          <a:p>
            <a:pPr lvl="0"/>
            <a:r>
              <a:rPr lang="pl-PL" sz="1800" dirty="0" smtClean="0"/>
              <a:t>zasiłek okresowy – kwota zasiłku okresowego nie może być niższa niż 20zł miesięcznie. Czas na jaki jest przyznawany zasiłek okresowy, ustala ośrodek pomocy społecznej na podstawie okoliczności sprawy. Przyznanie zasiłku uzależnione jest od dochodu.</a:t>
            </a:r>
          </a:p>
          <a:p>
            <a:pPr lvl="0"/>
            <a:r>
              <a:rPr lang="pl-PL" sz="1800" dirty="0" smtClean="0"/>
              <a:t>zasiłek celowy – wypłacony jest w celu zaspokojenia niezbędnej (konkretnej) potrzeby bytowej. Zasiłek może być przeznaczony na pokrycie kosztów zakupu żywności, leków, leczenia, kupno opału, odzieży, niezbędnych przedmiotów użytku domowego, drobne remonty i naprawy w mieszkaniu, koszty pogrzebu. Zasiłek może być również przyznany osobie lub rodzinie, która poniosła straty w wyniku zdarzenia losowego, klęski żywiołowej lub ekologicznej. W tych przypadkach pomoc może być przyznana niezależnie od dochodu i może nie podlegać zwrotowi.</a:t>
            </a:r>
          </a:p>
          <a:p>
            <a:endParaRPr lang="pl-PL" sz="1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pitał">
  <a:themeElements>
    <a:clrScheme name="Kapitał">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pitał">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327</TotalTime>
  <Words>751</Words>
  <Application>Microsoft Office PowerPoint</Application>
  <PresentationFormat>Pokaz na ekranie (4:3)</PresentationFormat>
  <Paragraphs>98</Paragraphs>
  <Slides>17</Slides>
  <Notes>1</Notes>
  <HiddenSlides>0</HiddenSlides>
  <MMClips>0</MMClips>
  <ScaleCrop>false</ScaleCrop>
  <HeadingPairs>
    <vt:vector size="4" baseType="variant">
      <vt:variant>
        <vt:lpstr>Motyw</vt:lpstr>
      </vt:variant>
      <vt:variant>
        <vt:i4>1</vt:i4>
      </vt:variant>
      <vt:variant>
        <vt:lpstr>Tytuły slajdów</vt:lpstr>
      </vt:variant>
      <vt:variant>
        <vt:i4>17</vt:i4>
      </vt:variant>
    </vt:vector>
  </HeadingPairs>
  <TitlesOfParts>
    <vt:vector size="18" baseType="lpstr">
      <vt:lpstr>Kapitał</vt:lpstr>
      <vt:lpstr>Powiat Gnieźnieński Tworzenie w szkołach ogólnodostępnych warunków do edukacji dzieci i młodzieży ze specjalnymi potrzebami edukacyjnymi </vt:lpstr>
      <vt:lpstr>Główne cele modelu</vt:lpstr>
      <vt:lpstr>Niepowtarzalność modelu</vt:lpstr>
      <vt:lpstr>Slajd 4</vt:lpstr>
      <vt:lpstr>Slajd 5</vt:lpstr>
      <vt:lpstr>Szkoła ogólnodostępna</vt:lpstr>
      <vt:lpstr>Poradnia Psychologiczno-Pedagogiczna</vt:lpstr>
      <vt:lpstr>Powiatowe Centrum Pomocy Rodzinie </vt:lpstr>
      <vt:lpstr>Miejsko-Gminny Ośrodek Pomocy Społecznej</vt:lpstr>
      <vt:lpstr>Miejsko-Gminny Ośrodek Pomocy Społecznej</vt:lpstr>
      <vt:lpstr>Gmina Kłecko</vt:lpstr>
      <vt:lpstr>Stowarzyszenia</vt:lpstr>
      <vt:lpstr>Slajd 13</vt:lpstr>
      <vt:lpstr>3. Wsparcie rodziców </vt:lpstr>
      <vt:lpstr>Slajd 15</vt:lpstr>
      <vt:lpstr>Wsparcie szkoły - wsparcie nauczycieli</vt:lpstr>
      <vt:lpstr>4. Wsparcie uczniów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Powiat Gnieźnieński  Tworzenie w szkołach ogólnodostępnych warunków do edukacji dzieci i młodzieży ze specjalnymi potrzebami edukacyjnymi</dc:title>
  <dc:creator>oem</dc:creator>
  <cp:lastModifiedBy>Admin</cp:lastModifiedBy>
  <cp:revision>18</cp:revision>
  <dcterms:created xsi:type="dcterms:W3CDTF">2014-05-06T16:58:55Z</dcterms:created>
  <dcterms:modified xsi:type="dcterms:W3CDTF">2015-03-04T11:00:40Z</dcterms:modified>
</cp:coreProperties>
</file>